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76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75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E472D0-6613-724E-AD22-1A42936BFB3E}" type="datetimeFigureOut">
              <a:rPr lang="en-US" smtClean="0"/>
              <a:t>4/29/21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68E609-0CD8-8946-8038-0C23C2D48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25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8E609-0CD8-8946-8038-0C23C2D48FD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3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8E609-0CD8-8946-8038-0C23C2D48FD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730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E39E7-DE84-8342-9EA1-C08DC2E6CF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04F308-001E-9942-935E-7BADF57CDD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B27CA-04BC-6F42-B490-F413E8AC8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262EE-FD32-5241-8DFC-38CAFE344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2A170-034E-AB45-878E-86B968ECB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88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E9C50-0655-5749-BED1-1EDDCA978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AF43-D050-EE43-9DDA-270C30338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44758-5C05-2847-A062-AC896D12F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B3D4A-09B3-E845-8D64-963CCC56C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71376-D93B-F745-82AC-38ECA4601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983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39ACA4-C711-6540-A664-19605605F0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A9020A-5DFC-B544-B794-C75293A1E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B5857-A725-B545-8012-1F5B08C94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CFE0B-6C03-4F4C-806C-337359598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B93C4-23DA-A946-BE65-35E58F601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838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D5BF9-CFA4-3044-8A03-9E3EC8958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DB4A9-213E-E540-BCCD-695EBEBD7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B0386-2DF4-2A4C-94A8-236F6654D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09E8B-5863-0B4E-9789-CD15DF2E5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34C7E-0AB7-6B46-973C-424F32B28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405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CCE6B-E1B5-884E-BC43-43119D2CC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E2174-F4A3-BD4C-BEE1-CC4AD13763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88197-8282-BC41-BAE4-B2C68FC66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F412C-3969-744A-9FB8-20AEB3801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5ACEE-7393-A346-816D-F7FC94241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75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6B39-4A56-1240-B184-96570EB22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975A9-766B-7D43-A175-7993A38464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7B8A88-CFAF-8045-9AA8-DA5B2A76E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6912C-9A06-3A4A-8C9A-C7635A72F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C2B02-873F-7741-A775-BFA33609F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9D9A3-098E-504C-8385-9412F198C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398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8E716-15CB-0241-9944-0D4824521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4DB7B2-2E88-094F-8777-E7DBA78A3A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A520F7-4BAB-5F4F-9E40-972AC53CC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CB9CB5-4804-A14C-8E0F-952CDB3449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51CC67-E34A-3745-9947-663FED812A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E5DC81-7DB1-B446-884B-F59A54C11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521C27-BA5D-CC46-AD97-01CFE6E70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F95350-8249-4443-9BF0-A02F412E0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2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4B7B3-7222-B145-A108-91425E934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EF9A0F-2133-F743-A56B-D7FB4DE3D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C22EFC-80D1-7B45-93D3-78F6CEC2A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D169E4-D951-464C-ADFD-A23FB6397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88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322D2F-45E6-4343-BCDF-6CCA73507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BED7D6-3C19-7645-9475-64FE68DA9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7F4C55-086A-2A46-B6F4-F169C00E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559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29A1C-A06E-B944-B732-AECE8E73A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03A94-51EA-E843-95BF-1E71867E28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52FEE-1AD5-DF41-9815-9E259D5F9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519D78-8841-A146-A793-2A943F1C8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474909-4D9E-784B-BFE5-0CBEDE2C8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AB3B6-D0CC-9343-A6F9-AD10BF24B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22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CBB91-02C1-5B4C-84A9-BCD4265EC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EAF8DC-8F2C-D344-9C42-0E446CFC8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5E8238-5E7E-914D-AF47-D59829B82F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20C14-026D-3F4A-9168-3972037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AA15D9-708A-5743-966F-BB9357AA0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DDA2EA-6E66-E74D-8252-8E151645B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153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CC375F-7778-7549-B03A-B25C2EB3E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4969D-9736-DA4E-9E1C-DCF387D45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BED4E-B3E9-AA40-9D1E-5F8AB2EE4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817C45-C0F8-D742-947A-990746824CF2}" type="datetimeFigureOut">
              <a:rPr lang="en-US" smtClean="0"/>
              <a:t>4/29/21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A0F97-E62C-8F4A-BE4A-CA0563B129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91E20-04A2-ED40-8387-AE4424FAE8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926F8-A409-CB46-85A5-C2BDF6460D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39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D5189306-04D9-4982-9EBE-938B344A1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102C4642-2AB4-49A1-89D9-3E5C01E99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1872577" y="1372793"/>
            <a:ext cx="6135300" cy="5537781"/>
          </a:xfrm>
          <a:custGeom>
            <a:avLst/>
            <a:gdLst>
              <a:gd name="connsiteX0" fmla="*/ 0 w 6135300"/>
              <a:gd name="connsiteY0" fmla="*/ 0 h 5537781"/>
              <a:gd name="connsiteX1" fmla="*/ 6135300 w 6135300"/>
              <a:gd name="connsiteY1" fmla="*/ 0 h 5537781"/>
              <a:gd name="connsiteX2" fmla="*/ 6135300 w 6135300"/>
              <a:gd name="connsiteY2" fmla="*/ 3548931 h 5537781"/>
              <a:gd name="connsiteX3" fmla="*/ 4146451 w 6135300"/>
              <a:gd name="connsiteY3" fmla="*/ 5537781 h 5537781"/>
              <a:gd name="connsiteX4" fmla="*/ 0 w 6135300"/>
              <a:gd name="connsiteY4" fmla="*/ 1391331 h 5537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5537781">
                <a:moveTo>
                  <a:pt x="0" y="0"/>
                </a:moveTo>
                <a:lnTo>
                  <a:pt x="6135300" y="0"/>
                </a:lnTo>
                <a:lnTo>
                  <a:pt x="6135300" y="3548931"/>
                </a:lnTo>
                <a:lnTo>
                  <a:pt x="4146451" y="5537781"/>
                </a:lnTo>
                <a:lnTo>
                  <a:pt x="0" y="1391331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82EAAEF9-78E9-4B67-93B4-CD09F7570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069931" y="-1536286"/>
            <a:ext cx="6135300" cy="6135298"/>
          </a:xfrm>
          <a:custGeom>
            <a:avLst/>
            <a:gdLst>
              <a:gd name="connsiteX0" fmla="*/ 0 w 6135300"/>
              <a:gd name="connsiteY0" fmla="*/ 3971712 h 6135298"/>
              <a:gd name="connsiteX1" fmla="*/ 3971712 w 6135300"/>
              <a:gd name="connsiteY1" fmla="*/ 0 h 6135298"/>
              <a:gd name="connsiteX2" fmla="*/ 6135300 w 6135300"/>
              <a:gd name="connsiteY2" fmla="*/ 0 h 6135298"/>
              <a:gd name="connsiteX3" fmla="*/ 6135300 w 6135300"/>
              <a:gd name="connsiteY3" fmla="*/ 6135298 h 6135298"/>
              <a:gd name="connsiteX4" fmla="*/ 0 w 6135300"/>
              <a:gd name="connsiteY4" fmla="*/ 6135298 h 6135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35300" h="6135298">
                <a:moveTo>
                  <a:pt x="0" y="3971712"/>
                </a:moveTo>
                <a:lnTo>
                  <a:pt x="3971712" y="0"/>
                </a:lnTo>
                <a:lnTo>
                  <a:pt x="6135300" y="0"/>
                </a:lnTo>
                <a:lnTo>
                  <a:pt x="6135300" y="6135298"/>
                </a:lnTo>
                <a:lnTo>
                  <a:pt x="0" y="6135298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2CE23D09-8BA3-4FEE-892D-ACE847DC0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050242" y="292975"/>
            <a:ext cx="5056735" cy="9206602"/>
          </a:xfrm>
          <a:custGeom>
            <a:avLst/>
            <a:gdLst>
              <a:gd name="connsiteX0" fmla="*/ 0 w 5053652"/>
              <a:gd name="connsiteY0" fmla="*/ 209273 h 9200989"/>
              <a:gd name="connsiteX1" fmla="*/ 209274 w 5053652"/>
              <a:gd name="connsiteY1" fmla="*/ 0 h 9200989"/>
              <a:gd name="connsiteX2" fmla="*/ 5053652 w 5053652"/>
              <a:gd name="connsiteY2" fmla="*/ 4844379 h 9200989"/>
              <a:gd name="connsiteX3" fmla="*/ 697042 w 5053652"/>
              <a:gd name="connsiteY3" fmla="*/ 9200989 h 9200989"/>
              <a:gd name="connsiteX4" fmla="*/ 0 w 5053652"/>
              <a:gd name="connsiteY4" fmla="*/ 9200989 h 9200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3652" h="9200989">
                <a:moveTo>
                  <a:pt x="0" y="209273"/>
                </a:moveTo>
                <a:lnTo>
                  <a:pt x="209274" y="0"/>
                </a:lnTo>
                <a:lnTo>
                  <a:pt x="5053652" y="4844379"/>
                </a:lnTo>
                <a:lnTo>
                  <a:pt x="697042" y="9200989"/>
                </a:lnTo>
                <a:lnTo>
                  <a:pt x="0" y="9200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5707F116-8EC0-4822-9067-186AC8C96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38684" y="1316432"/>
            <a:ext cx="4225136" cy="422513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6BFBE7AA-40DE-4FE5-B385-5CA874501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563919" y="753376"/>
            <a:ext cx="5353835" cy="5353835"/>
          </a:xfrm>
          <a:custGeom>
            <a:avLst/>
            <a:gdLst>
              <a:gd name="connsiteX0" fmla="*/ 690506 w 5353835"/>
              <a:gd name="connsiteY0" fmla="*/ 5273742 h 5353835"/>
              <a:gd name="connsiteX1" fmla="*/ 4927602 w 5353835"/>
              <a:gd name="connsiteY1" fmla="*/ 5273742 h 5353835"/>
              <a:gd name="connsiteX2" fmla="*/ 4847509 w 5353835"/>
              <a:gd name="connsiteY2" fmla="*/ 5353835 h 5353835"/>
              <a:gd name="connsiteX3" fmla="*/ 770599 w 5353835"/>
              <a:gd name="connsiteY3" fmla="*/ 5353835 h 5353835"/>
              <a:gd name="connsiteX4" fmla="*/ 422575 w 5353835"/>
              <a:gd name="connsiteY4" fmla="*/ 80093 h 5353835"/>
              <a:gd name="connsiteX5" fmla="*/ 502668 w 5353835"/>
              <a:gd name="connsiteY5" fmla="*/ 0 h 5353835"/>
              <a:gd name="connsiteX6" fmla="*/ 5353835 w 5353835"/>
              <a:gd name="connsiteY6" fmla="*/ 0 h 5353835"/>
              <a:gd name="connsiteX7" fmla="*/ 5353835 w 5353835"/>
              <a:gd name="connsiteY7" fmla="*/ 4847509 h 5353835"/>
              <a:gd name="connsiteX8" fmla="*/ 5273742 w 5353835"/>
              <a:gd name="connsiteY8" fmla="*/ 4927602 h 5353835"/>
              <a:gd name="connsiteX9" fmla="*/ 5273742 w 5353835"/>
              <a:gd name="connsiteY9" fmla="*/ 80093 h 5353835"/>
              <a:gd name="connsiteX10" fmla="*/ 0 w 5353835"/>
              <a:gd name="connsiteY10" fmla="*/ 502667 h 5353835"/>
              <a:gd name="connsiteX11" fmla="*/ 80093 w 5353835"/>
              <a:gd name="connsiteY11" fmla="*/ 422574 h 5353835"/>
              <a:gd name="connsiteX12" fmla="*/ 80093 w 5353835"/>
              <a:gd name="connsiteY12" fmla="*/ 4663329 h 5353835"/>
              <a:gd name="connsiteX13" fmla="*/ 0 w 5353835"/>
              <a:gd name="connsiteY13" fmla="*/ 4583236 h 5353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353835" h="5353835">
                <a:moveTo>
                  <a:pt x="690506" y="5273742"/>
                </a:moveTo>
                <a:lnTo>
                  <a:pt x="4927602" y="5273742"/>
                </a:lnTo>
                <a:lnTo>
                  <a:pt x="4847509" y="5353835"/>
                </a:lnTo>
                <a:lnTo>
                  <a:pt x="770599" y="5353835"/>
                </a:lnTo>
                <a:close/>
                <a:moveTo>
                  <a:pt x="422575" y="80093"/>
                </a:moveTo>
                <a:lnTo>
                  <a:pt x="502668" y="0"/>
                </a:lnTo>
                <a:lnTo>
                  <a:pt x="5353835" y="0"/>
                </a:lnTo>
                <a:lnTo>
                  <a:pt x="5353835" y="4847509"/>
                </a:lnTo>
                <a:lnTo>
                  <a:pt x="5273742" y="4927602"/>
                </a:lnTo>
                <a:lnTo>
                  <a:pt x="5273742" y="80093"/>
                </a:lnTo>
                <a:close/>
                <a:moveTo>
                  <a:pt x="0" y="502667"/>
                </a:moveTo>
                <a:lnTo>
                  <a:pt x="80093" y="422574"/>
                </a:lnTo>
                <a:lnTo>
                  <a:pt x="80093" y="4663329"/>
                </a:lnTo>
                <a:lnTo>
                  <a:pt x="0" y="4583236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E203A9-D9FB-EB4C-A2B0-B3621EACE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6701" y="2452526"/>
            <a:ext cx="4248318" cy="1952947"/>
          </a:xfrm>
          <a:noFill/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080808"/>
                </a:solidFill>
              </a:rPr>
              <a:t>ENEE150 Discussion #12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29BC9B-77B9-1E4A-AD0C-C4DD4DA5E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91745" y="4557900"/>
            <a:ext cx="2442690" cy="915772"/>
          </a:xfrm>
          <a:noFill/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80808"/>
                </a:solidFill>
              </a:rPr>
              <a:t>Pratik Rathore</a:t>
            </a:r>
          </a:p>
          <a:p>
            <a:r>
              <a:rPr lang="en-US" sz="2000" dirty="0">
                <a:solidFill>
                  <a:srgbClr val="080808"/>
                </a:solidFill>
              </a:rPr>
              <a:t>4/29/21</a:t>
            </a:r>
          </a:p>
        </p:txBody>
      </p:sp>
      <p:sp>
        <p:nvSpPr>
          <p:cNvPr id="89" name="Isosceles Triangle 88">
            <a:extLst>
              <a:ext uri="{FF2B5EF4-FFF2-40B4-BE49-F238E27FC236}">
                <a16:creationId xmlns:a16="http://schemas.microsoft.com/office/drawing/2014/main" id="{41ACE746-85D5-45EE-8944-61B542B392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026569" y="0"/>
            <a:ext cx="3216074" cy="160803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Isosceles Triangle 90">
            <a:extLst>
              <a:ext uri="{FF2B5EF4-FFF2-40B4-BE49-F238E27FC236}">
                <a16:creationId xmlns:a16="http://schemas.microsoft.com/office/drawing/2014/main" id="{00BB3E03-CC38-4FA6-9A99-701C62D05A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6059" y="4738109"/>
            <a:ext cx="4239780" cy="2119891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8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C4DAE2-7310-D743-AF3D-595EA1914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 err="1"/>
              <a:t>insert_hash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1A23E-1B7F-0546-B2F2-DD56BF5394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Declaration: void </a:t>
            </a:r>
            <a:r>
              <a:rPr lang="en-US" sz="2000" dirty="0" err="1"/>
              <a:t>insert_hash</a:t>
            </a:r>
            <a:r>
              <a:rPr lang="en-US" sz="2000" dirty="0"/>
              <a:t>(</a:t>
            </a:r>
            <a:r>
              <a:rPr lang="en-US" sz="2000" dirty="0" err="1"/>
              <a:t>Phash_table</a:t>
            </a:r>
            <a:r>
              <a:rPr lang="en-US" sz="2000" dirty="0"/>
              <a:t> table, char *key, void *data)</a:t>
            </a:r>
          </a:p>
          <a:p>
            <a:pPr lvl="1"/>
            <a:r>
              <a:rPr lang="en-US" sz="1600" dirty="0"/>
              <a:t>table: Table to insert entry into</a:t>
            </a:r>
          </a:p>
          <a:p>
            <a:pPr lvl="1"/>
            <a:r>
              <a:rPr lang="en-US" sz="1600" dirty="0"/>
              <a:t>key: Entry key</a:t>
            </a:r>
          </a:p>
          <a:p>
            <a:pPr lvl="1"/>
            <a:r>
              <a:rPr lang="en-US" sz="1600" dirty="0"/>
              <a:t>data: Entry data</a:t>
            </a:r>
          </a:p>
          <a:p>
            <a:r>
              <a:rPr lang="en-US" sz="2000" dirty="0" err="1"/>
              <a:t>insert_hash</a:t>
            </a:r>
            <a:r>
              <a:rPr lang="en-US" sz="2000" dirty="0"/>
              <a:t> inserts a new hash entry into the table according to the key</a:t>
            </a:r>
          </a:p>
          <a:p>
            <a:r>
              <a:rPr lang="en-US" sz="2000" b="1" dirty="0"/>
              <a:t>Insertion should always be performed at the head</a:t>
            </a:r>
            <a:r>
              <a:rPr lang="en-US" sz="2000" dirty="0"/>
              <a:t> to ensure that your program outputs match the test vectors</a:t>
            </a:r>
            <a:endParaRPr lang="en-US" sz="20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798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57935D-A844-ED41-B5EF-F821E78D8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 err="1"/>
              <a:t>find_hash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6CBEE-68BF-F049-8E09-5B325D558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Declaration: void *</a:t>
            </a:r>
            <a:r>
              <a:rPr lang="en-US" sz="2000" dirty="0" err="1"/>
              <a:t>find_hash</a:t>
            </a:r>
            <a:r>
              <a:rPr lang="en-US" sz="2000" dirty="0"/>
              <a:t>(</a:t>
            </a:r>
            <a:r>
              <a:rPr lang="en-US" sz="2000" dirty="0" err="1"/>
              <a:t>Phash_table</a:t>
            </a:r>
            <a:r>
              <a:rPr lang="en-US" sz="2000" dirty="0"/>
              <a:t> table, char *key)</a:t>
            </a:r>
          </a:p>
          <a:p>
            <a:pPr lvl="1"/>
            <a:r>
              <a:rPr lang="en-US" sz="1600" dirty="0"/>
              <a:t>table: Hash table to search</a:t>
            </a:r>
          </a:p>
          <a:p>
            <a:pPr lvl="1"/>
            <a:r>
              <a:rPr lang="en-US" sz="1600" dirty="0"/>
              <a:t>key: Key to look for in hash table</a:t>
            </a:r>
          </a:p>
          <a:p>
            <a:r>
              <a:rPr lang="en-US" sz="2000" dirty="0" err="1"/>
              <a:t>find_hash</a:t>
            </a:r>
            <a:r>
              <a:rPr lang="en-US" sz="2000" dirty="0"/>
              <a:t> will look for an entry corresponding to the key</a:t>
            </a:r>
          </a:p>
          <a:p>
            <a:r>
              <a:rPr lang="en-US" sz="2000" dirty="0"/>
              <a:t>The function will either return a pointer to the user-defined data record found during the search, or it will return NULL if the record is not found</a:t>
            </a:r>
          </a:p>
          <a:p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604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25E71-6FB0-7F43-87CF-B98195C31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 err="1"/>
              <a:t>stat_hash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9E4E9-B950-D549-8018-4DAD1F32A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Declaration: void </a:t>
            </a:r>
            <a:r>
              <a:rPr lang="en-US" sz="2000" dirty="0" err="1"/>
              <a:t>stat_hash</a:t>
            </a:r>
            <a:r>
              <a:rPr lang="en-US" sz="2000" dirty="0"/>
              <a:t>(</a:t>
            </a:r>
            <a:r>
              <a:rPr lang="en-US" sz="2000" dirty="0" err="1"/>
              <a:t>Phash_table</a:t>
            </a:r>
            <a:r>
              <a:rPr lang="en-US" sz="2000" dirty="0"/>
              <a:t> table, int *total, float *</a:t>
            </a:r>
            <a:r>
              <a:rPr lang="en-US" sz="2000" dirty="0" err="1"/>
              <a:t>average_search</a:t>
            </a:r>
            <a:r>
              <a:rPr lang="en-US" sz="2000" dirty="0"/>
              <a:t>, int *</a:t>
            </a:r>
            <a:r>
              <a:rPr lang="en-US" sz="2000" dirty="0" err="1"/>
              <a:t>worst_search</a:t>
            </a:r>
            <a:r>
              <a:rPr lang="en-US" sz="2000" dirty="0"/>
              <a:t>)</a:t>
            </a:r>
          </a:p>
          <a:p>
            <a:pPr lvl="1"/>
            <a:r>
              <a:rPr lang="en-US" sz="1600" dirty="0"/>
              <a:t>table: Hash table to extract statistics from</a:t>
            </a:r>
          </a:p>
          <a:p>
            <a:pPr lvl="1"/>
            <a:r>
              <a:rPr lang="en-US" sz="1600" dirty="0"/>
              <a:t>total, </a:t>
            </a:r>
            <a:r>
              <a:rPr lang="en-US" sz="1600" dirty="0" err="1"/>
              <a:t>average_search</a:t>
            </a:r>
            <a:r>
              <a:rPr lang="en-US" sz="1600" dirty="0"/>
              <a:t>, </a:t>
            </a:r>
            <a:r>
              <a:rPr lang="en-US" sz="1600" dirty="0" err="1"/>
              <a:t>worst_search</a:t>
            </a:r>
            <a:r>
              <a:rPr lang="en-US" sz="1600" dirty="0"/>
              <a:t>: Variables to which statistics should be assigned (pass-by-reference)</a:t>
            </a:r>
          </a:p>
          <a:p>
            <a:r>
              <a:rPr lang="en-US" sz="2000" dirty="0" err="1"/>
              <a:t>stat_hash</a:t>
            </a:r>
            <a:r>
              <a:rPr lang="en-US" sz="2000" dirty="0"/>
              <a:t> will use the hash table fields to return the total entries, average records searched, and largest number of records searched</a:t>
            </a:r>
          </a:p>
          <a:p>
            <a:r>
              <a:rPr lang="en-US" sz="2000" dirty="0"/>
              <a:t>There is no return argument since these three values will be assigned using the references provided by the user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06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0600BF-2710-554B-8D87-3B5DD67CA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 err="1"/>
              <a:t>dump_hash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76FB21-6E65-6E4D-A0A8-28D1035D25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Declaration: void </a:t>
            </a:r>
            <a:r>
              <a:rPr lang="en-US" sz="2000" dirty="0" err="1"/>
              <a:t>dump_hash</a:t>
            </a:r>
            <a:r>
              <a:rPr lang="en-US" sz="2000" dirty="0"/>
              <a:t>(</a:t>
            </a:r>
            <a:r>
              <a:rPr lang="en-US" sz="2000" dirty="0" err="1"/>
              <a:t>Phash_table</a:t>
            </a:r>
            <a:r>
              <a:rPr lang="en-US" sz="2000" dirty="0"/>
              <a:t> table)</a:t>
            </a:r>
          </a:p>
          <a:p>
            <a:pPr lvl="1"/>
            <a:r>
              <a:rPr lang="en-US" sz="1600" dirty="0"/>
              <a:t>table: Table to be printed</a:t>
            </a:r>
          </a:p>
          <a:p>
            <a:r>
              <a:rPr lang="en-US" sz="2000" dirty="0"/>
              <a:t>Print the hash table using the user defined print function</a:t>
            </a:r>
          </a:p>
          <a:p>
            <a:r>
              <a:rPr lang="en-US" sz="2000" dirty="0"/>
              <a:t>Printing should be done from the first to last bucket</a:t>
            </a:r>
          </a:p>
          <a:p>
            <a:r>
              <a:rPr lang="en-US" sz="2000" dirty="0"/>
              <a:t>Within buckets, printing should be done from the head to tail of the linked list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709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A9D7F-4AC6-2E44-8783-A1395C993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 err="1"/>
              <a:t>resize_hash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81647-E261-4142-900F-32E321D4D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Declaration: void </a:t>
            </a:r>
            <a:r>
              <a:rPr lang="en-US" sz="2000" dirty="0" err="1"/>
              <a:t>resize_hash</a:t>
            </a:r>
            <a:r>
              <a:rPr lang="en-US" sz="2000" dirty="0"/>
              <a:t>(</a:t>
            </a:r>
            <a:r>
              <a:rPr lang="en-US" sz="2000" dirty="0" err="1"/>
              <a:t>Phash_table</a:t>
            </a:r>
            <a:r>
              <a:rPr lang="en-US" sz="2000" dirty="0"/>
              <a:t> table, int size)</a:t>
            </a:r>
          </a:p>
          <a:p>
            <a:pPr lvl="1"/>
            <a:r>
              <a:rPr lang="en-US" sz="1600" dirty="0"/>
              <a:t>table: Table to be resized</a:t>
            </a:r>
          </a:p>
          <a:p>
            <a:pPr lvl="1"/>
            <a:r>
              <a:rPr lang="en-US" sz="1600" dirty="0"/>
              <a:t>size: Number of buckets in the resized hash table</a:t>
            </a:r>
          </a:p>
          <a:p>
            <a:r>
              <a:rPr lang="en-US" sz="2000" dirty="0" err="1"/>
              <a:t>resize_hash</a:t>
            </a:r>
            <a:r>
              <a:rPr lang="en-US" sz="2000" dirty="0"/>
              <a:t> will resize the hash table to the number of buckets specified by the user</a:t>
            </a:r>
          </a:p>
          <a:p>
            <a:r>
              <a:rPr lang="en-US" sz="2000" dirty="0"/>
              <a:t>The easiest way to perform resizing is to create a new pointer array for the buckets, and then reinsert the hash table entries based on the hash function</a:t>
            </a:r>
          </a:p>
          <a:p>
            <a:r>
              <a:rPr lang="en-US" sz="2000" dirty="0" err="1"/>
              <a:t>resize_hash</a:t>
            </a:r>
            <a:r>
              <a:rPr lang="en-US" sz="2000" dirty="0"/>
              <a:t> should also clear all the fields associated with the performance statistics returned in </a:t>
            </a:r>
            <a:r>
              <a:rPr lang="en-US" sz="2000" dirty="0" err="1"/>
              <a:t>stat_hash</a:t>
            </a:r>
            <a:r>
              <a:rPr lang="en-US" sz="2000" dirty="0"/>
              <a:t> (i.e. </a:t>
            </a:r>
            <a:r>
              <a:rPr lang="en-US" sz="2000"/>
              <a:t>fields 3 – 6)</a:t>
            </a:r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2155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7C8D56-A76A-F24D-9C94-8735FAB91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88D19-2711-9A48-8E5D-8D06E1262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After creating your hash table ADT, you will test it out using </a:t>
            </a:r>
            <a:r>
              <a:rPr lang="en-US" sz="2000" dirty="0" err="1"/>
              <a:t>parse.c</a:t>
            </a:r>
            <a:r>
              <a:rPr lang="en-US" sz="2000" dirty="0"/>
              <a:t> (you will have to make some modifications to the file on ELMS) and performance-</a:t>
            </a:r>
            <a:r>
              <a:rPr lang="en-US" sz="2000" dirty="0" err="1"/>
              <a:t>test.c</a:t>
            </a:r>
            <a:r>
              <a:rPr lang="en-US" sz="2000" dirty="0"/>
              <a:t> (file on ELMS)</a:t>
            </a:r>
          </a:p>
          <a:p>
            <a:r>
              <a:rPr lang="en-US" sz="2000" dirty="0"/>
              <a:t>See the project handout for more details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699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A366754-A2F4-475B-8217-AB06F5F15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22BF2F0-5264-48F8-8780-73D64DE84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7DC5FF32-A8FD-4F1B-B8D3-3D226716C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98A05D-2E2A-5E4C-8CD1-D62BB6A6B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014B2-1553-CD44-AA8B-811FD0377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782981"/>
            <a:ext cx="6842935" cy="4393982"/>
          </a:xfrm>
        </p:spPr>
        <p:txBody>
          <a:bodyPr>
            <a:normAutofit/>
          </a:bodyPr>
          <a:lstStyle/>
          <a:p>
            <a:r>
              <a:rPr lang="en-US" sz="2000" dirty="0"/>
              <a:t>As always, start early</a:t>
            </a:r>
          </a:p>
          <a:p>
            <a:r>
              <a:rPr lang="en-US" sz="2000" dirty="0"/>
              <a:t>Ask questions at office hours and email questions to TAs/Dr. Yeung</a:t>
            </a:r>
          </a:p>
          <a:p>
            <a:r>
              <a:rPr lang="en-US" sz="2000" dirty="0"/>
              <a:t>There is no main function for the ADT – only functions that perform ADT operations</a:t>
            </a:r>
          </a:p>
          <a:p>
            <a:r>
              <a:rPr lang="en-US" sz="2000" dirty="0"/>
              <a:t>You can add new functions/structs to </a:t>
            </a:r>
            <a:r>
              <a:rPr lang="en-US" sz="2000"/>
              <a:t>hash.h</a:t>
            </a:r>
            <a:r>
              <a:rPr lang="en-US" sz="2000" dirty="0"/>
              <a:t>, just don’t delete anything from the original</a:t>
            </a:r>
          </a:p>
          <a:p>
            <a:r>
              <a:rPr lang="en-US" sz="2000" dirty="0"/>
              <a:t>Keep up the great work, there are just two weeks left of classes!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043825A-74EB-D84F-9D55-1E554C6D8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1764" y="2481001"/>
            <a:ext cx="3416214" cy="189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847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6D126B-D415-2140-A2AC-D228F9AA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252C-9D3E-0A4B-8668-02EABA5DA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89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08A9F9-97A1-9449-8235-08B41E849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C6FA7-D853-064C-8F74-1284D67B2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Project 4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226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6D126B-D415-2140-A2AC-D228F9AA3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Project 4 –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3252C-9D3E-0A4B-8668-02EABA5DA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For this project, you will be implementing a hash table ADT</a:t>
            </a:r>
          </a:p>
          <a:p>
            <a:r>
              <a:rPr lang="en-US" sz="2000" dirty="0"/>
              <a:t>Functionality:</a:t>
            </a:r>
          </a:p>
          <a:p>
            <a:pPr lvl="1"/>
            <a:r>
              <a:rPr lang="en-US" sz="2000" dirty="0"/>
              <a:t>This ADT will allow for inserting and search for elements in the hash table; it will also let users resize the hash table on-the-fly to improve performance</a:t>
            </a:r>
          </a:p>
          <a:p>
            <a:pPr lvl="1"/>
            <a:r>
              <a:rPr lang="en-US" sz="2000" dirty="0"/>
              <a:t>The ADT will be polymorphic, which will allow the data types stored to be defined by the user</a:t>
            </a:r>
          </a:p>
          <a:p>
            <a:pPr lvl="1"/>
            <a:r>
              <a:rPr lang="en-US" sz="2000" dirty="0"/>
              <a:t>The user will be able to control how elements are printed using function pointers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89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73786A-5D3C-3942-B14F-08F9C3171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Hash Table – Overall Structure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06A41C7-3DE5-4415-807C-FAF632FFC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sz="2000" dirty="0"/>
              <a:t>The hash table will be a struct that contains a pointer to an array of keys (along with several other fields)</a:t>
            </a:r>
          </a:p>
          <a:p>
            <a:r>
              <a:rPr lang="en-US" sz="2000" dirty="0"/>
              <a:t>The keys will be strings, the hash function will convert them to integers</a:t>
            </a:r>
          </a:p>
          <a:p>
            <a:r>
              <a:rPr lang="en-US" sz="2000" dirty="0"/>
              <a:t>The linked lists associated with each bucket will not contain the actual data – they will contain generic pointers to user-defined data structures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45178817-5995-DA48-807D-0BA030C4A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5320" y="2369358"/>
            <a:ext cx="6253212" cy="318913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342D912-530B-1F4E-AF5A-24F05A778DB7}"/>
              </a:ext>
            </a:extLst>
          </p:cNvPr>
          <p:cNvCxnSpPr>
            <a:cxnSpLocks/>
          </p:cNvCxnSpPr>
          <p:nvPr/>
        </p:nvCxnSpPr>
        <p:spPr>
          <a:xfrm flipV="1">
            <a:off x="7532914" y="5344887"/>
            <a:ext cx="0" cy="832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98CCBBE-9713-0644-9B6B-30A23F4AD452}"/>
              </a:ext>
            </a:extLst>
          </p:cNvPr>
          <p:cNvSpPr txBox="1"/>
          <p:nvPr/>
        </p:nvSpPr>
        <p:spPr>
          <a:xfrm>
            <a:off x="6738257" y="6166934"/>
            <a:ext cx="2688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Array of buckets</a:t>
            </a:r>
          </a:p>
        </p:txBody>
      </p:sp>
    </p:spTree>
    <p:extLst>
      <p:ext uri="{BB962C8B-B14F-4D97-AF65-F5344CB8AC3E}">
        <p14:creationId xmlns:p14="http://schemas.microsoft.com/office/powerpoint/2010/main" val="3723063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C1B775-1038-E442-A1D7-05207ECFC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Hash Table Struct + Hash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4C60D-B638-094A-A470-4B4373D456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The hash table struct should contain the following fields: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A pointer to a pointer array of linked list heads (</a:t>
            </a:r>
            <a:r>
              <a:rPr lang="en-US" sz="1600" dirty="0" err="1"/>
              <a:t>hash_entry</a:t>
            </a:r>
            <a:r>
              <a:rPr lang="en-US" sz="1600" dirty="0"/>
              <a:t>**)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The number of buckets in the hash table (int)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The total number of elements in the hash table (int)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The total number of searches performed (int)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The total number of data records searched (int)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The max number of data records traversed across all searches (int)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A function pointer to a user-defined printing function </a:t>
            </a:r>
          </a:p>
          <a:p>
            <a:r>
              <a:rPr lang="en-US" sz="2000" dirty="0"/>
              <a:t>Fields 3 – 6 will be especially useful for the </a:t>
            </a:r>
            <a:r>
              <a:rPr lang="en-US" sz="2000" dirty="0" err="1"/>
              <a:t>stat_hash</a:t>
            </a:r>
            <a:r>
              <a:rPr lang="en-US" sz="2000" dirty="0"/>
              <a:t> function (covered later)</a:t>
            </a:r>
          </a:p>
          <a:p>
            <a:r>
              <a:rPr lang="en-US" sz="2000" dirty="0"/>
              <a:t>The hash function will convert an input string to an int: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key[</a:t>
            </a:r>
            <a:r>
              <a:rPr lang="en-US" sz="2000" dirty="0" err="1"/>
              <a:t>i</a:t>
            </a:r>
            <a:r>
              <a:rPr lang="en-US" sz="2000" dirty="0"/>
              <a:t>] is the ASCII value of the string at position </a:t>
            </a:r>
            <a:r>
              <a:rPr lang="en-US" sz="2000" dirty="0" err="1"/>
              <a:t>i</a:t>
            </a:r>
            <a:r>
              <a:rPr lang="en-US" sz="2000" dirty="0"/>
              <a:t>, </a:t>
            </a:r>
            <a:r>
              <a:rPr lang="en-US" sz="2000" dirty="0" err="1"/>
              <a:t>num_buckets</a:t>
            </a:r>
            <a:r>
              <a:rPr lang="en-US" sz="2000" dirty="0"/>
              <a:t> is the number of buckets as requested by the user</a:t>
            </a:r>
          </a:p>
          <a:p>
            <a:r>
              <a:rPr lang="en-US" sz="2000" b="1" dirty="0"/>
              <a:t>Use an unsigned int when computing the sum within the hash function to avoid overflow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7454280B-B7F8-D943-8ACB-F492018F40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9" t="26522" r="3584" b="10869"/>
          <a:stretch/>
        </p:blipFill>
        <p:spPr>
          <a:xfrm>
            <a:off x="2505074" y="4362011"/>
            <a:ext cx="645795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71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75E9B8-6CDA-DB48-9663-203428AB4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Hash Entry Struct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10ADC-BF75-504F-A195-040A0DC00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The linked list nodes will contain the following fields:</a:t>
            </a:r>
          </a:p>
          <a:p>
            <a:pPr lvl="1"/>
            <a:r>
              <a:rPr lang="en-US" sz="1600" dirty="0"/>
              <a:t>key (char*)</a:t>
            </a:r>
          </a:p>
          <a:p>
            <a:pPr lvl="1"/>
            <a:r>
              <a:rPr lang="en-US" sz="1600" dirty="0"/>
              <a:t>data (void*)</a:t>
            </a:r>
          </a:p>
          <a:p>
            <a:pPr lvl="1"/>
            <a:r>
              <a:rPr lang="en-US" sz="1600" dirty="0"/>
              <a:t>next (</a:t>
            </a:r>
            <a:r>
              <a:rPr lang="en-US" sz="1600" dirty="0" err="1"/>
              <a:t>hash_entry</a:t>
            </a:r>
            <a:r>
              <a:rPr lang="en-US" sz="1600" dirty="0"/>
              <a:t>*)</a:t>
            </a:r>
          </a:p>
          <a:p>
            <a:r>
              <a:rPr lang="en-US" sz="2000" dirty="0"/>
              <a:t>Remember that </a:t>
            </a:r>
            <a:r>
              <a:rPr lang="en-US" sz="2000" b="1" dirty="0"/>
              <a:t>we use a generic pointer to the data since we do not know the type of data beforehand</a:t>
            </a:r>
          </a:p>
          <a:p>
            <a:pPr lvl="1"/>
            <a:endParaRPr lang="en-US" sz="16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328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F52389-B913-7F48-B19E-02ACD49F3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Required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A31B6-3369-BA4A-B801-B5D3FB67D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9" y="1782981"/>
            <a:ext cx="4008384" cy="4393982"/>
          </a:xfrm>
        </p:spPr>
        <p:txBody>
          <a:bodyPr>
            <a:normAutofit/>
          </a:bodyPr>
          <a:lstStyle/>
          <a:p>
            <a:r>
              <a:rPr lang="en-US" sz="2000" dirty="0"/>
              <a:t>You have been provided with an interface, </a:t>
            </a:r>
            <a:r>
              <a:rPr lang="en-US" sz="2000" dirty="0" err="1"/>
              <a:t>hash.h</a:t>
            </a:r>
            <a:r>
              <a:rPr lang="en-US" sz="2000" dirty="0"/>
              <a:t>, containing </a:t>
            </a:r>
            <a:r>
              <a:rPr lang="en-US" sz="2000" b="1" dirty="0"/>
              <a:t>seven required functions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err="1"/>
              <a:t>new_hash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err="1"/>
              <a:t>free_hash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err="1"/>
              <a:t>insert_hash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err="1"/>
              <a:t>find_hash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err="1"/>
              <a:t>stat_hash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err="1"/>
              <a:t>dump_hash</a:t>
            </a:r>
            <a:endParaRPr lang="en-US" sz="2000" dirty="0"/>
          </a:p>
          <a:p>
            <a:pPr marL="800100" lvl="1" indent="-342900">
              <a:buFont typeface="+mj-lt"/>
              <a:buAutoNum type="arabicPeriod"/>
            </a:pPr>
            <a:r>
              <a:rPr lang="en-US" sz="2000" dirty="0" err="1"/>
              <a:t>resize_hash</a:t>
            </a:r>
            <a:endParaRPr lang="en-US" sz="2000" dirty="0"/>
          </a:p>
          <a:p>
            <a:r>
              <a:rPr lang="en-US" sz="2000" dirty="0"/>
              <a:t>The implementation of these seven functions should be done in a file called </a:t>
            </a:r>
            <a:r>
              <a:rPr lang="en-US" sz="2000" dirty="0" err="1"/>
              <a:t>hash.c</a:t>
            </a:r>
            <a:endParaRPr lang="en-US" sz="20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55C8985-76E4-C941-82A8-2709031C8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796" y="2321372"/>
            <a:ext cx="7056643" cy="2822655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716C7A9-B073-D346-BF6D-7FFD548ABFCB}"/>
              </a:ext>
            </a:extLst>
          </p:cNvPr>
          <p:cNvSpPr txBox="1"/>
          <p:nvPr/>
        </p:nvSpPr>
        <p:spPr>
          <a:xfrm>
            <a:off x="4782482" y="5101414"/>
            <a:ext cx="1759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hash.h</a:t>
            </a:r>
            <a:r>
              <a:rPr lang="en-US" sz="1400" dirty="0"/>
              <a:t> on ELMS</a:t>
            </a:r>
          </a:p>
        </p:txBody>
      </p:sp>
    </p:spTree>
    <p:extLst>
      <p:ext uri="{BB962C8B-B14F-4D97-AF65-F5344CB8AC3E}">
        <p14:creationId xmlns:p14="http://schemas.microsoft.com/office/powerpoint/2010/main" val="574155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D1CCFD-CF0C-204B-BEF7-7395C8918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 err="1"/>
              <a:t>new_hash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8382C-E4BA-3440-86CC-B39003A4C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Declaration: </a:t>
            </a:r>
            <a:r>
              <a:rPr lang="en-US" sz="2000" dirty="0" err="1"/>
              <a:t>Phash_table</a:t>
            </a:r>
            <a:r>
              <a:rPr lang="en-US" sz="2000" dirty="0"/>
              <a:t> </a:t>
            </a:r>
            <a:r>
              <a:rPr lang="en-US" sz="2000" dirty="0" err="1"/>
              <a:t>new_hash</a:t>
            </a:r>
            <a:r>
              <a:rPr lang="en-US" sz="2000" dirty="0"/>
              <a:t>(int size, void (*</a:t>
            </a:r>
            <a:r>
              <a:rPr lang="en-US" sz="2000" dirty="0" err="1"/>
              <a:t>print_func</a:t>
            </a:r>
            <a:r>
              <a:rPr lang="en-US" sz="2000" dirty="0"/>
              <a:t>)(void *))</a:t>
            </a:r>
          </a:p>
          <a:p>
            <a:pPr lvl="1"/>
            <a:r>
              <a:rPr lang="en-US" sz="1600" dirty="0"/>
              <a:t>size: Number of buckets in the hash table</a:t>
            </a:r>
          </a:p>
          <a:p>
            <a:pPr lvl="1"/>
            <a:r>
              <a:rPr lang="en-US" sz="1600" dirty="0" err="1"/>
              <a:t>print_func</a:t>
            </a:r>
            <a:r>
              <a:rPr lang="en-US" sz="1600" dirty="0"/>
              <a:t>: Function pointer to user defined print function</a:t>
            </a:r>
          </a:p>
          <a:p>
            <a:r>
              <a:rPr lang="en-US" sz="2000" dirty="0" err="1"/>
              <a:t>new_hash</a:t>
            </a:r>
            <a:r>
              <a:rPr lang="en-US" sz="2000" dirty="0"/>
              <a:t> is the ADT constructor</a:t>
            </a:r>
          </a:p>
          <a:p>
            <a:r>
              <a:rPr lang="en-US" sz="2000" dirty="0"/>
              <a:t>The function will dynamically allocate a hash table and return a pointer to it</a:t>
            </a:r>
          </a:p>
          <a:p>
            <a:r>
              <a:rPr lang="en-US" sz="2000" dirty="0"/>
              <a:t>All buckets should be empty, i.e. set to NULL</a:t>
            </a:r>
          </a:p>
          <a:p>
            <a:endParaRPr lang="en-US" sz="2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9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6D5812-EA2C-2342-BB1A-C5DB8E387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 err="1"/>
              <a:t>free_hash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DD72E-B7F4-9245-8A1C-89ACD7D03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 dirty="0"/>
              <a:t>Declaration: void </a:t>
            </a:r>
            <a:r>
              <a:rPr lang="en-US" sz="2000" dirty="0" err="1"/>
              <a:t>free_hash</a:t>
            </a:r>
            <a:r>
              <a:rPr lang="en-US" sz="2000" dirty="0"/>
              <a:t>(</a:t>
            </a:r>
            <a:r>
              <a:rPr lang="en-US" sz="2000" dirty="0" err="1"/>
              <a:t>Phash_table</a:t>
            </a:r>
            <a:r>
              <a:rPr lang="en-US" sz="2000" dirty="0"/>
              <a:t> table)</a:t>
            </a:r>
          </a:p>
          <a:p>
            <a:pPr lvl="1"/>
            <a:r>
              <a:rPr lang="en-US" sz="1600" dirty="0"/>
              <a:t>table: Hash table to be freed from memory</a:t>
            </a:r>
          </a:p>
          <a:p>
            <a:r>
              <a:rPr lang="en-US" sz="2000" dirty="0" err="1"/>
              <a:t>free_hash</a:t>
            </a:r>
            <a:r>
              <a:rPr lang="en-US" sz="2000" dirty="0"/>
              <a:t> is the hash table destructor</a:t>
            </a:r>
          </a:p>
          <a:p>
            <a:r>
              <a:rPr lang="en-US" sz="2000" dirty="0"/>
              <a:t>All structs and arrays that have been dynamically allocated as part of the ADT should be freed</a:t>
            </a:r>
          </a:p>
          <a:p>
            <a:r>
              <a:rPr lang="en-US" sz="2000" dirty="0"/>
              <a:t>The associated user data should also be freed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54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1226</TotalTime>
  <Words>1100</Words>
  <Application>Microsoft Macintosh PowerPoint</Application>
  <PresentationFormat>Widescreen</PresentationFormat>
  <Paragraphs>106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ENEE150 Discussion #12</vt:lpstr>
      <vt:lpstr>Agenda</vt:lpstr>
      <vt:lpstr>Project 4 – Overview</vt:lpstr>
      <vt:lpstr>Hash Table – Overall Structure</vt:lpstr>
      <vt:lpstr>Hash Table Struct + Hash Function</vt:lpstr>
      <vt:lpstr>Hash Entry Struct</vt:lpstr>
      <vt:lpstr>Required Functions</vt:lpstr>
      <vt:lpstr>new_hash</vt:lpstr>
      <vt:lpstr>free_hash</vt:lpstr>
      <vt:lpstr>insert_hash</vt:lpstr>
      <vt:lpstr>find_hash</vt:lpstr>
      <vt:lpstr>stat_hash</vt:lpstr>
      <vt:lpstr>dump_hash</vt:lpstr>
      <vt:lpstr>resize_hash</vt:lpstr>
      <vt:lpstr>Applications</vt:lpstr>
      <vt:lpstr>Tips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Pratik Rathore</dc:creator>
  <cp:lastModifiedBy>Pratik Rathore</cp:lastModifiedBy>
  <cp:revision>530</cp:revision>
  <dcterms:created xsi:type="dcterms:W3CDTF">2021-03-11T01:38:22Z</dcterms:created>
  <dcterms:modified xsi:type="dcterms:W3CDTF">2021-04-29T13:57:11Z</dcterms:modified>
</cp:coreProperties>
</file>

<file path=docProps/thumbnail.jpeg>
</file>